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67" r:id="rId6"/>
    <p:sldId id="257" r:id="rId7"/>
    <p:sldId id="266" r:id="rId8"/>
    <p:sldId id="258" r:id="rId9"/>
    <p:sldId id="259" r:id="rId10"/>
    <p:sldId id="263" r:id="rId11"/>
    <p:sldId id="264" r:id="rId12"/>
    <p:sldId id="265" r:id="rId13"/>
    <p:sldId id="261" r:id="rId14"/>
    <p:sldId id="262" r:id="rId15"/>
  </p:sldIdLst>
  <p:sldSz cx="9144000" cy="6858000" type="screen4x3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7C098B-8B22-495F-9FF9-5FA9D814ACF9}" v="1055" dt="2025-05-18T16:05:22.0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 Maffett" userId="ed2310ff-5718-4700-996d-66e4b7209fc1" providerId="ADAL" clId="{7E7C098B-8B22-495F-9FF9-5FA9D814ACF9}"/>
    <pc:docChg chg="custSel addSld modSld sldOrd modNotesMaster">
      <pc:chgData name="Jane Maffett" userId="ed2310ff-5718-4700-996d-66e4b7209fc1" providerId="ADAL" clId="{7E7C098B-8B22-495F-9FF9-5FA9D814ACF9}" dt="2025-05-18T16:05:22.052" v="1154" actId="20577"/>
      <pc:docMkLst>
        <pc:docMk/>
      </pc:docMkLst>
      <pc:sldChg chg="modSp mod">
        <pc:chgData name="Jane Maffett" userId="ed2310ff-5718-4700-996d-66e4b7209fc1" providerId="ADAL" clId="{7E7C098B-8B22-495F-9FF9-5FA9D814ACF9}" dt="2025-05-12T12:50:06.966" v="40" actId="27636"/>
        <pc:sldMkLst>
          <pc:docMk/>
          <pc:sldMk cId="2272697779" sldId="256"/>
        </pc:sldMkLst>
        <pc:spChg chg="mod">
          <ac:chgData name="Jane Maffett" userId="ed2310ff-5718-4700-996d-66e4b7209fc1" providerId="ADAL" clId="{7E7C098B-8B22-495F-9FF9-5FA9D814ACF9}" dt="2025-05-12T12:49:56.948" v="36" actId="20577"/>
          <ac:spMkLst>
            <pc:docMk/>
            <pc:sldMk cId="2272697779" sldId="256"/>
            <ac:spMk id="2" creationId="{3163C3DE-69A8-67BC-32B4-A23839A0A31F}"/>
          </ac:spMkLst>
        </pc:spChg>
        <pc:spChg chg="mod">
          <ac:chgData name="Jane Maffett" userId="ed2310ff-5718-4700-996d-66e4b7209fc1" providerId="ADAL" clId="{7E7C098B-8B22-495F-9FF9-5FA9D814ACF9}" dt="2025-05-12T12:50:06.966" v="40" actId="27636"/>
          <ac:spMkLst>
            <pc:docMk/>
            <pc:sldMk cId="2272697779" sldId="256"/>
            <ac:spMk id="3" creationId="{716990C1-2E4C-40CC-1691-5D8C9BA89C7D}"/>
          </ac:spMkLst>
        </pc:spChg>
      </pc:sldChg>
      <pc:sldChg chg="addSp delSp modSp mod ord">
        <pc:chgData name="Jane Maffett" userId="ed2310ff-5718-4700-996d-66e4b7209fc1" providerId="ADAL" clId="{7E7C098B-8B22-495F-9FF9-5FA9D814ACF9}" dt="2025-05-18T16:02:58.594" v="1087"/>
        <pc:sldMkLst>
          <pc:docMk/>
          <pc:sldMk cId="3019141241" sldId="257"/>
        </pc:sldMkLst>
        <pc:graphicFrameChg chg="add mod">
          <ac:chgData name="Jane Maffett" userId="ed2310ff-5718-4700-996d-66e4b7209fc1" providerId="ADAL" clId="{7E7C098B-8B22-495F-9FF9-5FA9D814ACF9}" dt="2025-05-12T12:49:44.481" v="34" actId="255"/>
          <ac:graphicFrameMkLst>
            <pc:docMk/>
            <pc:sldMk cId="3019141241" sldId="257"/>
            <ac:graphicFrameMk id="6" creationId="{778C0571-C49F-3454-5D28-8556AC9767FF}"/>
          </ac:graphicFrameMkLst>
        </pc:graphicFrameChg>
      </pc:sldChg>
      <pc:sldChg chg="addSp delSp modSp mod">
        <pc:chgData name="Jane Maffett" userId="ed2310ff-5718-4700-996d-66e4b7209fc1" providerId="ADAL" clId="{7E7C098B-8B22-495F-9FF9-5FA9D814ACF9}" dt="2025-05-13T14:09:03.621" v="888" actId="255"/>
        <pc:sldMkLst>
          <pc:docMk/>
          <pc:sldMk cId="1866685929" sldId="258"/>
        </pc:sldMkLst>
        <pc:graphicFrameChg chg="add mod">
          <ac:chgData name="Jane Maffett" userId="ed2310ff-5718-4700-996d-66e4b7209fc1" providerId="ADAL" clId="{7E7C098B-8B22-495F-9FF9-5FA9D814ACF9}" dt="2025-05-13T14:09:03.621" v="888" actId="255"/>
          <ac:graphicFrameMkLst>
            <pc:docMk/>
            <pc:sldMk cId="1866685929" sldId="258"/>
            <ac:graphicFrameMk id="2" creationId="{E1B35378-8A30-B708-F5A8-E0C8BA99EEC7}"/>
          </ac:graphicFrameMkLst>
        </pc:graphicFrameChg>
      </pc:sldChg>
      <pc:sldChg chg="modSp mod ord modAnim">
        <pc:chgData name="Jane Maffett" userId="ed2310ff-5718-4700-996d-66e4b7209fc1" providerId="ADAL" clId="{7E7C098B-8B22-495F-9FF9-5FA9D814ACF9}" dt="2025-05-18T16:05:22.052" v="1154" actId="20577"/>
        <pc:sldMkLst>
          <pc:docMk/>
          <pc:sldMk cId="3108317591" sldId="259"/>
        </pc:sldMkLst>
        <pc:spChg chg="mod">
          <ac:chgData name="Jane Maffett" userId="ed2310ff-5718-4700-996d-66e4b7209fc1" providerId="ADAL" clId="{7E7C098B-8B22-495F-9FF9-5FA9D814ACF9}" dt="2025-05-18T16:05:22.052" v="1154" actId="20577"/>
          <ac:spMkLst>
            <pc:docMk/>
            <pc:sldMk cId="3108317591" sldId="259"/>
            <ac:spMk id="3" creationId="{716990C1-2E4C-40CC-1691-5D8C9BA89C7D}"/>
          </ac:spMkLst>
        </pc:spChg>
      </pc:sldChg>
      <pc:sldChg chg="addSp delSp modSp mod">
        <pc:chgData name="Jane Maffett" userId="ed2310ff-5718-4700-996d-66e4b7209fc1" providerId="ADAL" clId="{7E7C098B-8B22-495F-9FF9-5FA9D814ACF9}" dt="2025-05-18T15:44:51.590" v="949" actId="207"/>
        <pc:sldMkLst>
          <pc:docMk/>
          <pc:sldMk cId="190604737" sldId="261"/>
        </pc:sldMkLst>
        <pc:graphicFrameChg chg="add del mod">
          <ac:chgData name="Jane Maffett" userId="ed2310ff-5718-4700-996d-66e4b7209fc1" providerId="ADAL" clId="{7E7C098B-8B22-495F-9FF9-5FA9D814ACF9}" dt="2025-05-18T15:44:51.590" v="949" actId="207"/>
          <ac:graphicFrameMkLst>
            <pc:docMk/>
            <pc:sldMk cId="190604737" sldId="261"/>
            <ac:graphicFrameMk id="2" creationId="{A25490DC-646F-063A-B395-D6DEBE924C8A}"/>
          </ac:graphicFrameMkLst>
        </pc:graphicFrameChg>
        <pc:graphicFrameChg chg="add del mod">
          <ac:chgData name="Jane Maffett" userId="ed2310ff-5718-4700-996d-66e4b7209fc1" providerId="ADAL" clId="{7E7C098B-8B22-495F-9FF9-5FA9D814ACF9}" dt="2025-05-18T15:43:25.485" v="916" actId="478"/>
          <ac:graphicFrameMkLst>
            <pc:docMk/>
            <pc:sldMk cId="190604737" sldId="261"/>
            <ac:graphicFrameMk id="3" creationId="{A25490DC-646F-063A-B395-D6DEBE924C8A}"/>
          </ac:graphicFrameMkLst>
        </pc:graphicFrameChg>
      </pc:sldChg>
      <pc:sldChg chg="modSp mod modAnim">
        <pc:chgData name="Jane Maffett" userId="ed2310ff-5718-4700-996d-66e4b7209fc1" providerId="ADAL" clId="{7E7C098B-8B22-495F-9FF9-5FA9D814ACF9}" dt="2025-05-13T14:10:54.031" v="914" actId="20577"/>
        <pc:sldMkLst>
          <pc:docMk/>
          <pc:sldMk cId="987427101" sldId="262"/>
        </pc:sldMkLst>
        <pc:spChg chg="mod">
          <ac:chgData name="Jane Maffett" userId="ed2310ff-5718-4700-996d-66e4b7209fc1" providerId="ADAL" clId="{7E7C098B-8B22-495F-9FF9-5FA9D814ACF9}" dt="2025-05-13T14:10:54.031" v="914" actId="20577"/>
          <ac:spMkLst>
            <pc:docMk/>
            <pc:sldMk cId="987427101" sldId="262"/>
            <ac:spMk id="3" creationId="{716990C1-2E4C-40CC-1691-5D8C9BA89C7D}"/>
          </ac:spMkLst>
        </pc:spChg>
      </pc:sldChg>
      <pc:sldChg chg="modSp add mod modAnim">
        <pc:chgData name="Jane Maffett" userId="ed2310ff-5718-4700-996d-66e4b7209fc1" providerId="ADAL" clId="{7E7C098B-8B22-495F-9FF9-5FA9D814ACF9}" dt="2025-05-13T14:03:04.100" v="829" actId="20577"/>
        <pc:sldMkLst>
          <pc:docMk/>
          <pc:sldMk cId="735546519" sldId="263"/>
        </pc:sldMkLst>
        <pc:spChg chg="mod">
          <ac:chgData name="Jane Maffett" userId="ed2310ff-5718-4700-996d-66e4b7209fc1" providerId="ADAL" clId="{7E7C098B-8B22-495F-9FF9-5FA9D814ACF9}" dt="2025-05-13T14:03:04.100" v="829" actId="20577"/>
          <ac:spMkLst>
            <pc:docMk/>
            <pc:sldMk cId="735546519" sldId="263"/>
            <ac:spMk id="3" creationId="{46FA7DC9-81CD-0362-0E09-148263916B55}"/>
          </ac:spMkLst>
        </pc:spChg>
      </pc:sldChg>
      <pc:sldChg chg="addSp delSp modSp new mod">
        <pc:chgData name="Jane Maffett" userId="ed2310ff-5718-4700-996d-66e4b7209fc1" providerId="ADAL" clId="{7E7C098B-8B22-495F-9FF9-5FA9D814ACF9}" dt="2025-05-18T15:45:41.266" v="951" actId="207"/>
        <pc:sldMkLst>
          <pc:docMk/>
          <pc:sldMk cId="2929895239" sldId="264"/>
        </pc:sldMkLst>
        <pc:graphicFrameChg chg="add mod">
          <ac:chgData name="Jane Maffett" userId="ed2310ff-5718-4700-996d-66e4b7209fc1" providerId="ADAL" clId="{7E7C098B-8B22-495F-9FF9-5FA9D814ACF9}" dt="2025-05-18T15:45:41.266" v="951" actId="207"/>
          <ac:graphicFrameMkLst>
            <pc:docMk/>
            <pc:sldMk cId="2929895239" sldId="264"/>
            <ac:graphicFrameMk id="3" creationId="{2F5AD3CA-DE07-B2FE-9A04-60A9C993B879}"/>
          </ac:graphicFrameMkLst>
        </pc:graphicFrameChg>
      </pc:sldChg>
      <pc:sldChg chg="addSp delSp modSp new mod">
        <pc:chgData name="Jane Maffett" userId="ed2310ff-5718-4700-996d-66e4b7209fc1" providerId="ADAL" clId="{7E7C098B-8B22-495F-9FF9-5FA9D814ACF9}" dt="2025-05-18T15:45:20.293" v="950" actId="207"/>
        <pc:sldMkLst>
          <pc:docMk/>
          <pc:sldMk cId="1657613366" sldId="265"/>
        </pc:sldMkLst>
        <pc:graphicFrameChg chg="add mod">
          <ac:chgData name="Jane Maffett" userId="ed2310ff-5718-4700-996d-66e4b7209fc1" providerId="ADAL" clId="{7E7C098B-8B22-495F-9FF9-5FA9D814ACF9}" dt="2025-05-18T15:45:20.293" v="950" actId="207"/>
          <ac:graphicFrameMkLst>
            <pc:docMk/>
            <pc:sldMk cId="1657613366" sldId="265"/>
            <ac:graphicFrameMk id="2" creationId="{FAA6F1EF-EBB6-A292-9771-48CDA41D5FB3}"/>
          </ac:graphicFrameMkLst>
        </pc:graphicFrameChg>
      </pc:sldChg>
      <pc:sldChg chg="modSp add mod ord modAnim">
        <pc:chgData name="Jane Maffett" userId="ed2310ff-5718-4700-996d-66e4b7209fc1" providerId="ADAL" clId="{7E7C098B-8B22-495F-9FF9-5FA9D814ACF9}" dt="2025-05-18T16:02:43.220" v="1085" actId="20577"/>
        <pc:sldMkLst>
          <pc:docMk/>
          <pc:sldMk cId="588965640" sldId="266"/>
        </pc:sldMkLst>
        <pc:spChg chg="mod">
          <ac:chgData name="Jane Maffett" userId="ed2310ff-5718-4700-996d-66e4b7209fc1" providerId="ADAL" clId="{7E7C098B-8B22-495F-9FF9-5FA9D814ACF9}" dt="2025-05-18T16:02:43.220" v="1085" actId="20577"/>
          <ac:spMkLst>
            <pc:docMk/>
            <pc:sldMk cId="588965640" sldId="266"/>
            <ac:spMk id="3" creationId="{23B096D7-D095-3E84-64E2-EC49AB658440}"/>
          </ac:spMkLst>
        </pc:spChg>
      </pc:sldChg>
      <pc:sldChg chg="modSp add mod modAnim">
        <pc:chgData name="Jane Maffett" userId="ed2310ff-5718-4700-996d-66e4b7209fc1" providerId="ADAL" clId="{7E7C098B-8B22-495F-9FF9-5FA9D814ACF9}" dt="2025-05-18T16:00:01.684" v="1006" actId="14100"/>
        <pc:sldMkLst>
          <pc:docMk/>
          <pc:sldMk cId="1981107017" sldId="267"/>
        </pc:sldMkLst>
        <pc:spChg chg="mod">
          <ac:chgData name="Jane Maffett" userId="ed2310ff-5718-4700-996d-66e4b7209fc1" providerId="ADAL" clId="{7E7C098B-8B22-495F-9FF9-5FA9D814ACF9}" dt="2025-05-18T16:00:01.684" v="1006" actId="14100"/>
          <ac:spMkLst>
            <pc:docMk/>
            <pc:sldMk cId="1981107017" sldId="267"/>
            <ac:spMk id="3" creationId="{A48D462D-3F5E-0E82-EA80-4AC46D6662A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tstephensealing-my.sharepoint.com/personal/jane_ststephens-ealing_org/Documents/Finance/Accounts/2024/Charts%202024%20for%20Finance%20Presentation%20at%20Annual%20Meet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tstephensealing-my.sharepoint.com/personal/jane_ststephens-ealing_org/Documents/Finance/Accounts/2024/Charts%202024%20for%20Finance%20Presentation%20at%20Annual%20Meetin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tstephensealing-my.sharepoint.com/personal/jane_ststephens-ealing_org/Documents/Finance/Accounts/2024/Charts%202024%20for%20Finance%20Presentation%20at%20Annual%20Meeting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tstephensealing-my.sharepoint.com/personal/jane_ststephens-ealing_org/Documents/Finance/Accounts/2024/Charts%202024%20for%20Finance%20Presentation%20at%20Annual%20Meeting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tstephensealing-my.sharepoint.com/personal/jane_ststephens-ealing_org/Documents/Finance/Accounts/2024/Charts%202024%20for%20Finance%20Presentation%20at%20Annual%20Meeting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/>
              <a:t>ANALYSIS OF SPEND 2024 - 293K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C84-4052-BF22-B7A25D11629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C84-4052-BF22-B7A25D11629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C84-4052-BF22-B7A25D11629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C84-4052-BF22-B7A25D11629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AC84-4052-BF22-B7A25D11629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Charts!$A$2:$A$6</c:f>
              <c:strCache>
                <c:ptCount val="5"/>
                <c:pt idx="0">
                  <c:v>Mission Giving</c:v>
                </c:pt>
                <c:pt idx="1">
                  <c:v>Diocesan Share</c:v>
                </c:pt>
                <c:pt idx="2">
                  <c:v>Ministry and Support costs</c:v>
                </c:pt>
                <c:pt idx="3">
                  <c:v>Staff</c:v>
                </c:pt>
                <c:pt idx="4">
                  <c:v>Buildings</c:v>
                </c:pt>
              </c:strCache>
            </c:strRef>
          </c:cat>
          <c:val>
            <c:numRef>
              <c:f>Charts!$B$2:$B$6</c:f>
              <c:numCache>
                <c:formatCode>0%</c:formatCode>
                <c:ptCount val="5"/>
                <c:pt idx="0">
                  <c:v>0.13238208481965913</c:v>
                </c:pt>
                <c:pt idx="1">
                  <c:v>0.31673432011699265</c:v>
                </c:pt>
                <c:pt idx="2">
                  <c:v>8.4577063430234939E-2</c:v>
                </c:pt>
                <c:pt idx="3">
                  <c:v>0.27011835936966117</c:v>
                </c:pt>
                <c:pt idx="4">
                  <c:v>0.19618817226345212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C84-4052-BF22-B7A25D116292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 dirty="0"/>
              <a:t>ANALYSIS OF INCOME 2024 - £302K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356-4549-A8B9-1C480158E45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356-4549-A8B9-1C480158E45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356-4549-A8B9-1C480158E45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356-4549-A8B9-1C480158E45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356-4549-A8B9-1C480158E45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356-4549-A8B9-1C480158E45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356-4549-A8B9-1C480158E455}"/>
              </c:ext>
            </c:extLst>
          </c:dPt>
          <c:dLbls>
            <c:dLbl>
              <c:idx val="0"/>
              <c:layout>
                <c:manualLayout>
                  <c:x val="-0.16195494313210848"/>
                  <c:y val="-6.22656022163897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56-4549-A8B9-1C480158E455}"/>
                </c:ext>
              </c:extLst>
            </c:dLbl>
            <c:dLbl>
              <c:idx val="3"/>
              <c:layout>
                <c:manualLayout>
                  <c:x val="0.11541301767972073"/>
                  <c:y val="1.103132457280049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56-4549-A8B9-1C480158E455}"/>
                </c:ext>
              </c:extLst>
            </c:dLbl>
            <c:dLbl>
              <c:idx val="4"/>
              <c:layout>
                <c:manualLayout>
                  <c:x val="0.14037314085739283"/>
                  <c:y val="0.156194590259550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356-4549-A8B9-1C480158E4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Charts!$A$14:$A$20</c:f>
              <c:strCache>
                <c:ptCount val="7"/>
                <c:pt idx="0">
                  <c:v>Regular Giving and Gift Aid</c:v>
                </c:pt>
                <c:pt idx="1">
                  <c:v>One off Gifts and Legacies</c:v>
                </c:pt>
                <c:pt idx="2">
                  <c:v>Mission Collections and Events</c:v>
                </c:pt>
                <c:pt idx="3">
                  <c:v>Hall Lettings</c:v>
                </c:pt>
                <c:pt idx="4">
                  <c:v>Interest</c:v>
                </c:pt>
                <c:pt idx="5">
                  <c:v>Income from Activities</c:v>
                </c:pt>
                <c:pt idx="6">
                  <c:v>Grant</c:v>
                </c:pt>
              </c:strCache>
            </c:strRef>
          </c:cat>
          <c:val>
            <c:numRef>
              <c:f>Charts!$B$14:$B$20</c:f>
              <c:numCache>
                <c:formatCode>0%</c:formatCode>
                <c:ptCount val="7"/>
                <c:pt idx="0">
                  <c:v>0.57036679632377485</c:v>
                </c:pt>
                <c:pt idx="1">
                  <c:v>6.7754376340496969E-2</c:v>
                </c:pt>
                <c:pt idx="2">
                  <c:v>3.4587713529394271E-2</c:v>
                </c:pt>
                <c:pt idx="3">
                  <c:v>0.17205288952487335</c:v>
                </c:pt>
                <c:pt idx="4">
                  <c:v>5.6412408747062888E-3</c:v>
                </c:pt>
                <c:pt idx="5">
                  <c:v>1.7406218914515537E-2</c:v>
                </c:pt>
                <c:pt idx="6">
                  <c:v>0.13219076449223874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356-4549-A8B9-1C480158E455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188038926377312"/>
          <c:y val="0.18886227763196264"/>
          <c:w val="0.32589748476159952"/>
          <c:h val="0.77546952464275298"/>
        </c:manualLayout>
      </c:layout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 b="1"/>
              <a:t>Trend on Giving  £000s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Charts!$A$50</c:f>
              <c:strCache>
                <c:ptCount val="1"/>
                <c:pt idx="0">
                  <c:v>Pledges / Regular Giving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Charts!$B$49:$G$49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Charts!$B$50:$G$50</c:f>
              <c:numCache>
                <c:formatCode>#,##0,</c:formatCode>
                <c:ptCount val="6"/>
                <c:pt idx="0">
                  <c:v>142328</c:v>
                </c:pt>
                <c:pt idx="1">
                  <c:v>156316</c:v>
                </c:pt>
                <c:pt idx="2">
                  <c:v>162820</c:v>
                </c:pt>
                <c:pt idx="3">
                  <c:v>139085</c:v>
                </c:pt>
                <c:pt idx="4">
                  <c:v>147946</c:v>
                </c:pt>
                <c:pt idx="5">
                  <c:v>146520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9F-4BE3-A4B5-B80D563822EE}"/>
            </c:ext>
          </c:extLst>
        </c:ser>
        <c:ser>
          <c:idx val="1"/>
          <c:order val="1"/>
          <c:tx>
            <c:strRef>
              <c:f>Charts!$A$51</c:f>
              <c:strCache>
                <c:ptCount val="1"/>
                <c:pt idx="0">
                  <c:v>At services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Charts!$B$49:$G$49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Charts!$B$51:$G$51</c:f>
              <c:numCache>
                <c:formatCode>#,##0,</c:formatCode>
                <c:ptCount val="6"/>
                <c:pt idx="0">
                  <c:v>1392</c:v>
                </c:pt>
                <c:pt idx="1">
                  <c:v>4264</c:v>
                </c:pt>
                <c:pt idx="2">
                  <c:v>1463</c:v>
                </c:pt>
                <c:pt idx="3">
                  <c:v>7092</c:v>
                </c:pt>
                <c:pt idx="4">
                  <c:v>3096</c:v>
                </c:pt>
                <c:pt idx="5">
                  <c:v>7576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9F-4BE3-A4B5-B80D563822EE}"/>
            </c:ext>
          </c:extLst>
        </c:ser>
        <c:ser>
          <c:idx val="2"/>
          <c:order val="2"/>
          <c:tx>
            <c:strRef>
              <c:f>Charts!$A$52</c:f>
              <c:strCache>
                <c:ptCount val="1"/>
                <c:pt idx="0">
                  <c:v>Gift Aid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Charts!$B$49:$G$49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Charts!$B$52:$G$52</c:f>
              <c:numCache>
                <c:formatCode>#,##0,</c:formatCode>
                <c:ptCount val="6"/>
                <c:pt idx="0">
                  <c:v>28869</c:v>
                </c:pt>
                <c:pt idx="1">
                  <c:v>36209</c:v>
                </c:pt>
                <c:pt idx="2">
                  <c:v>36020</c:v>
                </c:pt>
                <c:pt idx="3">
                  <c:v>31339</c:v>
                </c:pt>
                <c:pt idx="4">
                  <c:v>27845</c:v>
                </c:pt>
                <c:pt idx="5">
                  <c:v>31221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9F-4BE3-A4B5-B80D563822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4747695"/>
        <c:axId val="1174745295"/>
      </c:barChart>
      <c:catAx>
        <c:axId val="11747476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4745295"/>
        <c:crosses val="autoZero"/>
        <c:auto val="1"/>
        <c:lblAlgn val="ctr"/>
        <c:lblOffset val="100"/>
        <c:noMultiLvlLbl val="0"/>
      </c:catAx>
      <c:valAx>
        <c:axId val="11747452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47476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 b="1"/>
              <a:t>Hall Letting Trend  £000s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Charts!$A$62</c:f>
              <c:strCache>
                <c:ptCount val="1"/>
                <c:pt idx="0">
                  <c:v>Hall Letting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Charts!$B$61:$G$61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Charts!$B$62:$G$62</c:f>
              <c:numCache>
                <c:formatCode>#,##0,</c:formatCode>
                <c:ptCount val="6"/>
                <c:pt idx="0">
                  <c:v>52062</c:v>
                </c:pt>
                <c:pt idx="1">
                  <c:v>37763</c:v>
                </c:pt>
                <c:pt idx="2">
                  <c:v>34089</c:v>
                </c:pt>
                <c:pt idx="3">
                  <c:v>22171</c:v>
                </c:pt>
                <c:pt idx="4">
                  <c:v>14703</c:v>
                </c:pt>
                <c:pt idx="5">
                  <c:v>27922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2D-4B76-B32E-858221C30A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36510175"/>
        <c:axId val="1036511135"/>
      </c:barChart>
      <c:catAx>
        <c:axId val="103651017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6511135"/>
        <c:crosses val="autoZero"/>
        <c:auto val="1"/>
        <c:lblAlgn val="ctr"/>
        <c:lblOffset val="100"/>
        <c:noMultiLvlLbl val="0"/>
      </c:catAx>
      <c:valAx>
        <c:axId val="10365111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65101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 b="1">
                <a:solidFill>
                  <a:sysClr val="windowText" lastClr="000000"/>
                </a:solidFill>
              </a:rPr>
              <a:t>Reserves at end of year  £000s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Charts!$B$27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Charts!$A$28:$A$32</c:f>
              <c:strCache>
                <c:ptCount val="5"/>
                <c:pt idx="0">
                  <c:v>Restricted</c:v>
                </c:pt>
                <c:pt idx="1">
                  <c:v>Designated - Special Projects</c:v>
                </c:pt>
                <c:pt idx="2">
                  <c:v>Designated - Maintenance Reserve</c:v>
                </c:pt>
                <c:pt idx="3">
                  <c:v>Designated - Mission</c:v>
                </c:pt>
                <c:pt idx="4">
                  <c:v>General Undesignated</c:v>
                </c:pt>
              </c:strCache>
            </c:strRef>
          </c:cat>
          <c:val>
            <c:numRef>
              <c:f>Charts!$B$28:$B$32</c:f>
              <c:numCache>
                <c:formatCode>#,##0,</c:formatCode>
                <c:ptCount val="5"/>
                <c:pt idx="0">
                  <c:v>48747</c:v>
                </c:pt>
                <c:pt idx="1">
                  <c:v>41216</c:v>
                </c:pt>
                <c:pt idx="2">
                  <c:v>46415</c:v>
                </c:pt>
                <c:pt idx="3">
                  <c:v>1089</c:v>
                </c:pt>
                <c:pt idx="4">
                  <c:v>84850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EA-4B06-BE34-0556C1E2DAC5}"/>
            </c:ext>
          </c:extLst>
        </c:ser>
        <c:ser>
          <c:idx val="1"/>
          <c:order val="1"/>
          <c:tx>
            <c:strRef>
              <c:f>Charts!$C$27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Charts!$A$28:$A$32</c:f>
              <c:strCache>
                <c:ptCount val="5"/>
                <c:pt idx="0">
                  <c:v>Restricted</c:v>
                </c:pt>
                <c:pt idx="1">
                  <c:v>Designated - Special Projects</c:v>
                </c:pt>
                <c:pt idx="2">
                  <c:v>Designated - Maintenance Reserve</c:v>
                </c:pt>
                <c:pt idx="3">
                  <c:v>Designated - Mission</c:v>
                </c:pt>
                <c:pt idx="4">
                  <c:v>General Undesignated</c:v>
                </c:pt>
              </c:strCache>
            </c:strRef>
          </c:cat>
          <c:val>
            <c:numRef>
              <c:f>Charts!$C$28:$C$32</c:f>
              <c:numCache>
                <c:formatCode>#,##0,</c:formatCode>
                <c:ptCount val="5"/>
                <c:pt idx="0">
                  <c:v>57867</c:v>
                </c:pt>
                <c:pt idx="1">
                  <c:v>26905</c:v>
                </c:pt>
                <c:pt idx="2">
                  <c:v>31415</c:v>
                </c:pt>
                <c:pt idx="3">
                  <c:v>3430</c:v>
                </c:pt>
                <c:pt idx="4">
                  <c:v>93144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EA-4B06-BE34-0556C1E2DAC5}"/>
            </c:ext>
          </c:extLst>
        </c:ser>
        <c:ser>
          <c:idx val="2"/>
          <c:order val="2"/>
          <c:tx>
            <c:strRef>
              <c:f>Charts!$D$27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1EA-4B06-BE34-0556C1E2DAC5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81EA-4B06-BE34-0556C1E2DAC5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1EA-4B06-BE34-0556C1E2DAC5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1EA-4B06-BE34-0556C1E2DAC5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1EA-4B06-BE34-0556C1E2DAC5}"/>
              </c:ext>
            </c:extLst>
          </c:dPt>
          <c:cat>
            <c:strRef>
              <c:f>Charts!$A$28:$A$32</c:f>
              <c:strCache>
                <c:ptCount val="5"/>
                <c:pt idx="0">
                  <c:v>Restricted</c:v>
                </c:pt>
                <c:pt idx="1">
                  <c:v>Designated - Special Projects</c:v>
                </c:pt>
                <c:pt idx="2">
                  <c:v>Designated - Maintenance Reserve</c:v>
                </c:pt>
                <c:pt idx="3">
                  <c:v>Designated - Mission</c:v>
                </c:pt>
                <c:pt idx="4">
                  <c:v>General Undesignated</c:v>
                </c:pt>
              </c:strCache>
            </c:strRef>
          </c:cat>
          <c:val>
            <c:numRef>
              <c:f>Charts!$D$28:$D$32</c:f>
              <c:numCache>
                <c:formatCode>#,##0,</c:formatCode>
                <c:ptCount val="5"/>
                <c:pt idx="0">
                  <c:v>51222</c:v>
                </c:pt>
                <c:pt idx="1">
                  <c:v>27043</c:v>
                </c:pt>
                <c:pt idx="2">
                  <c:v>17714</c:v>
                </c:pt>
                <c:pt idx="3">
                  <c:v>4546</c:v>
                </c:pt>
                <c:pt idx="4">
                  <c:v>84328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EA-4B06-BE34-0556C1E2DA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75819567"/>
        <c:axId val="675833967"/>
      </c:barChart>
      <c:catAx>
        <c:axId val="6758195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5833967"/>
        <c:crosses val="autoZero"/>
        <c:auto val="1"/>
        <c:lblAlgn val="ctr"/>
        <c:lblOffset val="100"/>
        <c:noMultiLvlLbl val="0"/>
      </c:catAx>
      <c:valAx>
        <c:axId val="6758339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58195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B92D1-9C7A-447D-B34A-5E4987D318A3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39838"/>
            <a:ext cx="4465637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292" y="4776431"/>
            <a:ext cx="543433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397CF-4AA1-4A18-A824-627F95703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477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397CF-4AA1-4A18-A824-627F95703F6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688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36C3C3-7539-9FA7-ECDD-20BE56B787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E76293-7B1E-0F13-A299-3F0B596EF6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035228-2DBB-493E-E0F0-77A5443008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47EE7-8B8F-B0C6-D802-4DF7A72C88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397CF-4AA1-4A18-A824-627F95703F6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220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2AAECD-152C-BBC2-2BC1-3BA456308A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394C877-734A-4B50-511B-3B6E87A62D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903E5E-7486-CC54-BBDB-7671CCA908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8B58FC-DC09-F372-D518-753E6324AC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397CF-4AA1-4A18-A824-627F95703F6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522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397CF-4AA1-4A18-A824-627F95703F6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694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49F41C-5EB5-2354-5921-C3D83DA79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6F8857D-804D-50D3-2F5B-077B4870C3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5737DBE-34FE-30B4-08CD-3280FD431F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0D3D1B-D212-1C07-51C1-CCC8120D95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397CF-4AA1-4A18-A824-627F95703F6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138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397CF-4AA1-4A18-A824-627F95703F6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377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397CF-4AA1-4A18-A824-627F95703F6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512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0F99-9181-4D00-821D-1ED428DC9B7A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7CFC6-F19F-4BEE-84F5-3DAC39EF7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22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0F99-9181-4D00-821D-1ED428DC9B7A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7CFC6-F19F-4BEE-84F5-3DAC39EF7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95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0F99-9181-4D00-821D-1ED428DC9B7A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7CFC6-F19F-4BEE-84F5-3DAC39EF7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85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0F99-9181-4D00-821D-1ED428DC9B7A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7CFC6-F19F-4BEE-84F5-3DAC39EF7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932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0F99-9181-4D00-821D-1ED428DC9B7A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7CFC6-F19F-4BEE-84F5-3DAC39EF7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995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0F99-9181-4D00-821D-1ED428DC9B7A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7CFC6-F19F-4BEE-84F5-3DAC39EF7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250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0F99-9181-4D00-821D-1ED428DC9B7A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7CFC6-F19F-4BEE-84F5-3DAC39EF7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672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0F99-9181-4D00-821D-1ED428DC9B7A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7CFC6-F19F-4BEE-84F5-3DAC39EF7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21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0F99-9181-4D00-821D-1ED428DC9B7A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7CFC6-F19F-4BEE-84F5-3DAC39EF7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15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0F99-9181-4D00-821D-1ED428DC9B7A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7CFC6-F19F-4BEE-84F5-3DAC39EF7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310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0F99-9181-4D00-821D-1ED428DC9B7A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7CFC6-F19F-4BEE-84F5-3DAC39EF7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53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3D0F99-9181-4D00-821D-1ED428DC9B7A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17CFC6-F19F-4BEE-84F5-3DAC39EF7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94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3C3DE-69A8-67BC-32B4-A23839A0A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952" y="1727708"/>
            <a:ext cx="7772400" cy="2387600"/>
          </a:xfrm>
        </p:spPr>
        <p:txBody>
          <a:bodyPr>
            <a:normAutofit/>
          </a:bodyPr>
          <a:lstStyle/>
          <a:p>
            <a:r>
              <a:rPr lang="en-GB" dirty="0"/>
              <a:t>St Stephen’s </a:t>
            </a:r>
            <a:br>
              <a:rPr lang="en-GB" dirty="0"/>
            </a:br>
            <a:r>
              <a:rPr lang="en-GB" dirty="0"/>
              <a:t>Annual Meeting</a:t>
            </a:r>
            <a:br>
              <a:rPr lang="en-GB" dirty="0"/>
            </a:br>
            <a:r>
              <a:rPr lang="en-GB" sz="3600" dirty="0"/>
              <a:t>18 May 2025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6990C1-2E4C-40CC-1691-5D8C9BA89C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471416"/>
            <a:ext cx="6858000" cy="1819656"/>
          </a:xfrm>
        </p:spPr>
        <p:txBody>
          <a:bodyPr>
            <a:normAutofit fontScale="77500" lnSpcReduction="20000"/>
          </a:bodyPr>
          <a:lstStyle/>
          <a:p>
            <a:r>
              <a:rPr lang="en-GB" sz="3600" dirty="0"/>
              <a:t>Finance Report</a:t>
            </a:r>
          </a:p>
          <a:p>
            <a:endParaRPr lang="en-GB" sz="3600" dirty="0"/>
          </a:p>
          <a:p>
            <a:r>
              <a:rPr lang="en-GB" sz="3600" dirty="0"/>
              <a:t>Jane Maffett</a:t>
            </a:r>
          </a:p>
          <a:p>
            <a:r>
              <a:rPr lang="en-GB" sz="3600" dirty="0"/>
              <a:t>Treasurer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3794FAB-34A7-B43F-E06E-40A21F305F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976" y="857250"/>
            <a:ext cx="19812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697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25490DC-646F-063A-B395-D6DEBE924C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7350576"/>
              </p:ext>
            </p:extLst>
          </p:nvPr>
        </p:nvGraphicFramePr>
        <p:xfrm>
          <a:off x="466344" y="329184"/>
          <a:ext cx="8330184" cy="603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604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16990C1-2E4C-40CC-1691-5D8C9BA89C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680" y="448056"/>
            <a:ext cx="7635240" cy="5843016"/>
          </a:xfrm>
        </p:spPr>
        <p:txBody>
          <a:bodyPr>
            <a:normAutofit/>
          </a:bodyPr>
          <a:lstStyle/>
          <a:p>
            <a:pPr algn="l"/>
            <a:r>
              <a:rPr lang="en-GB" sz="3200" dirty="0"/>
              <a:t>New account with Lloyds working well. </a:t>
            </a:r>
          </a:p>
          <a:p>
            <a:pPr algn="l"/>
            <a:endParaRPr lang="en-GB" sz="3200" dirty="0"/>
          </a:p>
          <a:p>
            <a:pPr algn="l"/>
            <a:r>
              <a:rPr lang="en-GB" sz="3200" dirty="0"/>
              <a:t>Soft Introduction of PGS – Parish Giving Scheme – 27 Givers.</a:t>
            </a:r>
          </a:p>
          <a:p>
            <a:pPr algn="l"/>
            <a:endParaRPr lang="en-GB" sz="3200" dirty="0"/>
          </a:p>
          <a:p>
            <a:pPr algn="l"/>
            <a:r>
              <a:rPr lang="en-GB" sz="3200" dirty="0"/>
              <a:t>Thanks </a:t>
            </a:r>
          </a:p>
          <a:p>
            <a:pPr algn="l"/>
            <a:endParaRPr lang="en-GB" sz="3200" dirty="0"/>
          </a:p>
          <a:p>
            <a:pPr algn="l"/>
            <a:r>
              <a:rPr lang="en-GB" sz="3200" dirty="0"/>
              <a:t>Questions</a:t>
            </a:r>
          </a:p>
          <a:p>
            <a:pPr algn="l"/>
            <a:endParaRPr lang="en-GB" sz="3200" dirty="0"/>
          </a:p>
          <a:p>
            <a:pPr algn="l"/>
            <a:r>
              <a:rPr lang="en-GB" sz="3200" dirty="0"/>
              <a:t>Independent Examiner</a:t>
            </a:r>
          </a:p>
          <a:p>
            <a:pPr algn="l"/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8742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8290A8-384A-EB5B-D532-C29037FED8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8D462D-3F5E-0E82-EA80-4AC46D6662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680" y="1947672"/>
            <a:ext cx="7635240" cy="2313432"/>
          </a:xfrm>
        </p:spPr>
        <p:txBody>
          <a:bodyPr>
            <a:normAutofit/>
          </a:bodyPr>
          <a:lstStyle/>
          <a:p>
            <a:r>
              <a:rPr lang="en-GB" sz="3200" b="1" dirty="0"/>
              <a:t>In 2024 there was a </a:t>
            </a:r>
            <a:br>
              <a:rPr lang="en-GB" sz="3200" b="1" dirty="0"/>
            </a:br>
            <a:r>
              <a:rPr lang="en-GB" sz="3200" b="1" dirty="0"/>
              <a:t>surplus of £9k (previous year £28k)</a:t>
            </a:r>
          </a:p>
          <a:p>
            <a:endParaRPr lang="en-GB" sz="3200" dirty="0"/>
          </a:p>
          <a:p>
            <a:r>
              <a:rPr lang="en-GB" sz="3200" b="1" dirty="0"/>
              <a:t>We had budgeted a surplus of £5k</a:t>
            </a:r>
          </a:p>
        </p:txBody>
      </p:sp>
    </p:spTree>
    <p:extLst>
      <p:ext uri="{BB962C8B-B14F-4D97-AF65-F5344CB8AC3E}">
        <p14:creationId xmlns:p14="http://schemas.microsoft.com/office/powerpoint/2010/main" val="1981107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78C0571-C49F-3454-5D28-8556AC9767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6427780"/>
              </p:ext>
            </p:extLst>
          </p:nvPr>
        </p:nvGraphicFramePr>
        <p:xfrm>
          <a:off x="393192" y="594360"/>
          <a:ext cx="8412480" cy="5477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9141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F86A2A-ADAE-BB00-E8C1-D96F8417A8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3B096D7-D095-3E84-64E2-EC49AB658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680" y="1554480"/>
            <a:ext cx="7635240" cy="4736592"/>
          </a:xfrm>
        </p:spPr>
        <p:txBody>
          <a:bodyPr>
            <a:normAutofit/>
          </a:bodyPr>
          <a:lstStyle/>
          <a:p>
            <a:pPr algn="l"/>
            <a:r>
              <a:rPr lang="en-GB" sz="3200" dirty="0"/>
              <a:t>We spent £293k – £23k more than previous year (and £3k more than budget).</a:t>
            </a:r>
          </a:p>
          <a:p>
            <a:pPr algn="l"/>
            <a:r>
              <a:rPr lang="en-GB" sz="3200" dirty="0"/>
              <a:t>Main differences:</a:t>
            </a:r>
          </a:p>
          <a:p>
            <a:pPr lvl="1" algn="l"/>
            <a:r>
              <a:rPr lang="en-GB" sz="2800" dirty="0"/>
              <a:t>Diocesan Share </a:t>
            </a:r>
            <a:r>
              <a:rPr lang="en-GB" sz="2800" dirty="0">
                <a:solidFill>
                  <a:srgbClr val="FF0000"/>
                </a:solidFill>
              </a:rPr>
              <a:t>-£5k</a:t>
            </a:r>
          </a:p>
          <a:p>
            <a:pPr lvl="1" algn="l"/>
            <a:r>
              <a:rPr lang="en-GB" sz="2800" dirty="0"/>
              <a:t>Ministry and support costs same</a:t>
            </a:r>
          </a:p>
          <a:p>
            <a:pPr lvl="1" algn="l"/>
            <a:r>
              <a:rPr lang="en-GB" sz="2800" dirty="0"/>
              <a:t>Salaries +£16k as a full year of staffing </a:t>
            </a:r>
            <a:r>
              <a:rPr lang="en-GB" sz="1800" dirty="0"/>
              <a:t>(mainly from St Luke’s fund)</a:t>
            </a:r>
            <a:endParaRPr lang="en-GB" sz="2800" dirty="0"/>
          </a:p>
          <a:p>
            <a:pPr lvl="1" algn="l"/>
            <a:r>
              <a:rPr lang="en-GB" sz="2800" dirty="0"/>
              <a:t>Missionary and charitable giving </a:t>
            </a:r>
            <a:r>
              <a:rPr lang="en-GB" sz="2800" dirty="0">
                <a:solidFill>
                  <a:srgbClr val="FF0000"/>
                </a:solidFill>
              </a:rPr>
              <a:t>-£3k</a:t>
            </a:r>
          </a:p>
          <a:p>
            <a:pPr lvl="1" algn="l"/>
            <a:r>
              <a:rPr lang="en-GB" sz="2800" dirty="0"/>
              <a:t>Premises costs +£10k</a:t>
            </a:r>
          </a:p>
          <a:p>
            <a:pPr lvl="1" algn="l"/>
            <a:r>
              <a:rPr lang="en-GB" sz="2800" dirty="0"/>
              <a:t>Adjustment for earlier year +£4k</a:t>
            </a:r>
          </a:p>
        </p:txBody>
      </p:sp>
    </p:spTree>
    <p:extLst>
      <p:ext uri="{BB962C8B-B14F-4D97-AF65-F5344CB8AC3E}">
        <p14:creationId xmlns:p14="http://schemas.microsoft.com/office/powerpoint/2010/main" val="58896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1B35378-8A30-B708-F5A8-E0C8BA99EE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085469"/>
              </p:ext>
            </p:extLst>
          </p:nvPr>
        </p:nvGraphicFramePr>
        <p:xfrm>
          <a:off x="521208" y="768096"/>
          <a:ext cx="8311896" cy="5504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6685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16990C1-2E4C-40CC-1691-5D8C9BA89C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680" y="795528"/>
            <a:ext cx="7635240" cy="5495544"/>
          </a:xfrm>
        </p:spPr>
        <p:txBody>
          <a:bodyPr>
            <a:normAutofit/>
          </a:bodyPr>
          <a:lstStyle/>
          <a:p>
            <a:pPr algn="l"/>
            <a:endParaRPr lang="en-GB" sz="3200" dirty="0"/>
          </a:p>
          <a:p>
            <a:pPr algn="l"/>
            <a:r>
              <a:rPr lang="en-GB" sz="3200"/>
              <a:t>Our Income at £302k </a:t>
            </a:r>
            <a:r>
              <a:rPr lang="en-GB" sz="3200" dirty="0"/>
              <a:t>was ~£5k higher than previous year (and £4k more than budget)</a:t>
            </a:r>
          </a:p>
          <a:p>
            <a:pPr algn="l"/>
            <a:endParaRPr lang="en-GB" sz="3200" dirty="0"/>
          </a:p>
          <a:p>
            <a:pPr algn="l"/>
            <a:r>
              <a:rPr lang="en-GB" sz="3200" dirty="0"/>
              <a:t>Main differences:</a:t>
            </a:r>
          </a:p>
          <a:p>
            <a:pPr lvl="1" algn="l"/>
            <a:r>
              <a:rPr lang="en-GB" sz="2800" dirty="0"/>
              <a:t>Reg giving + gift aid </a:t>
            </a:r>
            <a:r>
              <a:rPr lang="en-GB" sz="2800" dirty="0">
                <a:solidFill>
                  <a:srgbClr val="FF0000"/>
                </a:solidFill>
              </a:rPr>
              <a:t>-£24k</a:t>
            </a:r>
          </a:p>
          <a:p>
            <a:pPr lvl="1" algn="l"/>
            <a:r>
              <a:rPr lang="en-GB" sz="2800" dirty="0"/>
              <a:t>Hall Rental +£14k</a:t>
            </a:r>
          </a:p>
          <a:p>
            <a:pPr lvl="1" algn="l"/>
            <a:r>
              <a:rPr lang="en-GB" sz="2800" dirty="0"/>
              <a:t>Legacies +£9.5k</a:t>
            </a:r>
          </a:p>
          <a:p>
            <a:pPr lvl="1" algn="l"/>
            <a:r>
              <a:rPr lang="en-GB" sz="2800" dirty="0"/>
              <a:t>One-off donations +£6k</a:t>
            </a:r>
          </a:p>
        </p:txBody>
      </p:sp>
    </p:spTree>
    <p:extLst>
      <p:ext uri="{BB962C8B-B14F-4D97-AF65-F5344CB8AC3E}">
        <p14:creationId xmlns:p14="http://schemas.microsoft.com/office/powerpoint/2010/main" val="310831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B38B99-25CD-06A3-3EA1-84FB21E570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6FA7DC9-81CD-0362-0E09-148263916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680" y="795528"/>
            <a:ext cx="7635240" cy="5495544"/>
          </a:xfrm>
        </p:spPr>
        <p:txBody>
          <a:bodyPr>
            <a:normAutofit/>
          </a:bodyPr>
          <a:lstStyle/>
          <a:p>
            <a:r>
              <a:rPr lang="en-GB" sz="3200" dirty="0"/>
              <a:t>In addition to this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GB" sz="3200" dirty="0"/>
          </a:p>
          <a:p>
            <a:pPr lvl="1" algn="l"/>
            <a:endParaRPr lang="en-GB" sz="2800" dirty="0"/>
          </a:p>
          <a:p>
            <a:r>
              <a:rPr lang="en-GB" sz="3200" dirty="0"/>
              <a:t>Spending on the </a:t>
            </a:r>
            <a:br>
              <a:rPr lang="en-GB" sz="3200" dirty="0"/>
            </a:br>
            <a:r>
              <a:rPr lang="en-GB" sz="3200" dirty="0"/>
              <a:t>Entrance Improvement project at £115,887 was completely covered by a Donation from </a:t>
            </a:r>
            <a:br>
              <a:rPr lang="en-GB" sz="3200" dirty="0"/>
            </a:br>
            <a:r>
              <a:rPr lang="en-GB" sz="3200" dirty="0"/>
              <a:t>St Luke’s Hall Trust</a:t>
            </a:r>
          </a:p>
        </p:txBody>
      </p:sp>
    </p:spTree>
    <p:extLst>
      <p:ext uri="{BB962C8B-B14F-4D97-AF65-F5344CB8AC3E}">
        <p14:creationId xmlns:p14="http://schemas.microsoft.com/office/powerpoint/2010/main" val="73554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F5AD3CA-DE07-B2FE-9A04-60A9C993B8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9623333"/>
              </p:ext>
            </p:extLst>
          </p:nvPr>
        </p:nvGraphicFramePr>
        <p:xfrm>
          <a:off x="621792" y="484632"/>
          <a:ext cx="7946136" cy="5678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9895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AA6F1EF-EBB6-A292-9771-48CDA41D5F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0980797"/>
              </p:ext>
            </p:extLst>
          </p:nvPr>
        </p:nvGraphicFramePr>
        <p:xfrm>
          <a:off x="585216" y="448056"/>
          <a:ext cx="8129016" cy="578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7613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d878ef-a975-4587-82b9-9e9373dfeee2">
      <Terms xmlns="http://schemas.microsoft.com/office/infopath/2007/PartnerControls"/>
    </lcf76f155ced4ddcb4097134ff3c332f>
    <TaxCatchAll xmlns="8f1fbb8b-bbeb-4b66-a4bc-6778c07bf1b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914EFC1F7EFC42AE8D0082B481F4F5" ma:contentTypeVersion="18" ma:contentTypeDescription="Create a new document." ma:contentTypeScope="" ma:versionID="bb754b99e57d5ba6f6570d9faf891e9e">
  <xsd:schema xmlns:xsd="http://www.w3.org/2001/XMLSchema" xmlns:xs="http://www.w3.org/2001/XMLSchema" xmlns:p="http://schemas.microsoft.com/office/2006/metadata/properties" xmlns:ns2="8f1fbb8b-bbeb-4b66-a4bc-6778c07bf1b4" xmlns:ns3="57d878ef-a975-4587-82b9-9e9373dfeee2" targetNamespace="http://schemas.microsoft.com/office/2006/metadata/properties" ma:root="true" ma:fieldsID="56fa94a543f135ea85d204789b631125" ns2:_="" ns3:_="">
    <xsd:import namespace="8f1fbb8b-bbeb-4b66-a4bc-6778c07bf1b4"/>
    <xsd:import namespace="57d878ef-a975-4587-82b9-9e9373dfeee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1fbb8b-bbeb-4b66-a4bc-6778c07bf1b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75eb7c9-8689-4f7a-8823-d22958ac2fa2}" ma:internalName="TaxCatchAll" ma:showField="CatchAllData" ma:web="8f1fbb8b-bbeb-4b66-a4bc-6778c07bf1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878ef-a975-4587-82b9-9e9373dfee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b082162-c8f9-4045-b117-b9e1bf9fba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6333DC-2310-4450-BC30-07BF88A14EBF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8f1fbb8b-bbeb-4b66-a4bc-6778c07bf1b4"/>
    <ds:schemaRef ds:uri="http://schemas.microsoft.com/office/infopath/2007/PartnerControls"/>
    <ds:schemaRef ds:uri="57d878ef-a975-4587-82b9-9e9373dfeee2"/>
    <ds:schemaRef ds:uri="http://purl.org/dc/dcmitype/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373E8C4-B986-4965-A025-B3D365396E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E82ACF-D53D-4CC3-9188-19EADB09A4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1fbb8b-bbeb-4b66-a4bc-6778c07bf1b4"/>
    <ds:schemaRef ds:uri="57d878ef-a975-4587-82b9-9e9373dfee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1018</TotalTime>
  <Words>231</Words>
  <Application>Microsoft Office PowerPoint</Application>
  <PresentationFormat>On-screen Show (4:3)</PresentationFormat>
  <Paragraphs>52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Office Theme</vt:lpstr>
      <vt:lpstr>St Stephen’s  Annual Meeting 18 May 2025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 Stephen’s  Annual Meeting 19 May 2024</dc:title>
  <dc:creator>Jane Maffett</dc:creator>
  <cp:lastModifiedBy>Jane Maffett</cp:lastModifiedBy>
  <cp:revision>2</cp:revision>
  <cp:lastPrinted>2025-05-18T15:47:17Z</cp:lastPrinted>
  <dcterms:created xsi:type="dcterms:W3CDTF">2024-05-19T08:26:36Z</dcterms:created>
  <dcterms:modified xsi:type="dcterms:W3CDTF">2025-05-18T16:05:29Z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0x01010032914EFC1F7EFC42AE8D0082B481F4F5</vt:lpwstr>
  </property>
</Properties>
</file>